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82" r:id="rId5"/>
    <p:sldId id="283" r:id="rId6"/>
    <p:sldId id="284" r:id="rId7"/>
    <p:sldId id="295" r:id="rId8"/>
    <p:sldId id="302" r:id="rId9"/>
    <p:sldId id="296" r:id="rId10"/>
    <p:sldId id="298" r:id="rId11"/>
    <p:sldId id="303" r:id="rId12"/>
    <p:sldId id="299" r:id="rId13"/>
    <p:sldId id="301" r:id="rId14"/>
    <p:sldId id="285" r:id="rId15"/>
    <p:sldId id="294" r:id="rId16"/>
    <p:sldId id="274" r:id="rId17"/>
    <p:sldId id="271" r:id="rId18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686" autoAdjust="0"/>
  </p:normalViewPr>
  <p:slideViewPr>
    <p:cSldViewPr>
      <p:cViewPr varScale="1">
        <p:scale>
          <a:sx n="69" d="100"/>
          <a:sy n="69" d="100"/>
        </p:scale>
        <p:origin x="-108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28926" y="714355"/>
            <a:ext cx="581953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i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i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</a:p>
          <a:p>
            <a:pPr algn="ctr"/>
            <a:r>
              <a:rPr lang="ru-RU" sz="28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i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старшей-подготовительной</a:t>
            </a:r>
            <a:r>
              <a:rPr lang="ru-RU" sz="28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группе</a:t>
            </a:r>
            <a:endParaRPr lang="ru-RU" sz="2800" b="1" i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9344" y="1700808"/>
            <a:ext cx="53331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i="1" dirty="0" smtClean="0">
              <a:solidFill>
                <a:srgbClr val="FF0000"/>
              </a:solidFill>
              <a:latin typeface="Bookman Old Style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i="1" dirty="0" smtClean="0">
                <a:solidFill>
                  <a:srgbClr val="FF0000"/>
                </a:solidFill>
                <a:latin typeface="Bookman Old Style" pitchFamily="18" charset="0"/>
                <a:cs typeface="Times New Roman" panose="02020603050405020304" pitchFamily="18" charset="0"/>
              </a:rPr>
              <a:t>«День народного </a:t>
            </a:r>
          </a:p>
          <a:p>
            <a:pPr algn="ctr"/>
            <a:r>
              <a:rPr lang="ru-RU" sz="4400" b="1" i="1" dirty="0" smtClean="0">
                <a:solidFill>
                  <a:srgbClr val="FF0000"/>
                </a:solidFill>
                <a:latin typeface="Bookman Old Style" pitchFamily="18" charset="0"/>
                <a:cs typeface="Times New Roman" panose="02020603050405020304" pitchFamily="18" charset="0"/>
              </a:rPr>
              <a:t>единства»</a:t>
            </a:r>
          </a:p>
          <a:p>
            <a:pPr algn="ctr"/>
            <a:endParaRPr lang="ru-RU" sz="2000" b="1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</a:t>
            </a:r>
            <a:endParaRPr lang="en-US" sz="1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Русанова Т.В.</a:t>
            </a:r>
          </a:p>
          <a:p>
            <a:pPr algn="ctr"/>
            <a:endParaRPr lang="ru-RU" sz="1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785795"/>
            <a:ext cx="52149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МАДОУ ХМР «Детский сад «Березка» п. </a:t>
            </a:r>
            <a:r>
              <a:rPr lang="ru-RU" sz="14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Горноправдинск</a:t>
            </a:r>
            <a:r>
              <a:rPr lang="ru-RU" sz="1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23107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571876"/>
            <a:ext cx="235745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047733"/>
            <a:ext cx="2321717" cy="3095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1071546"/>
            <a:ext cx="230387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4357694"/>
            <a:ext cx="3214710" cy="2411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142976" y="214291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  <a:cs typeface="Times New Roman" panose="02020603050405020304" pitchFamily="18" charset="0"/>
              </a:rPr>
              <a:t>Рисование (раскрашивание)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  <a:cs typeface="Times New Roman" panose="02020603050405020304" pitchFamily="18" charset="0"/>
              </a:rPr>
              <a:t>символов России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785794"/>
            <a:ext cx="3286148" cy="246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00438"/>
            <a:ext cx="4143372" cy="310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785794"/>
            <a:ext cx="3333773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500437"/>
            <a:ext cx="4143404" cy="3107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142976" y="214290"/>
            <a:ext cx="6858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Bookman Old Style" pitchFamily="18" charset="0"/>
                <a:cs typeface="Times New Roman" panose="02020603050405020304" pitchFamily="18" charset="0"/>
              </a:rPr>
              <a:t>Коллаж «Народы разные – семья одна»</a:t>
            </a:r>
            <a:endParaRPr lang="ru-RU" sz="2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142976" y="0"/>
            <a:ext cx="685804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Дидактическая игра «Наряди куклу»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Admin\Рабочий стол\ФОТО ПРОЕКТ\наряди куклу\IMG_20241101_1709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704" y="1214422"/>
            <a:ext cx="2089562" cy="2786082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14422"/>
            <a:ext cx="2071702" cy="276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1214422"/>
            <a:ext cx="2071670" cy="276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C:\Documents and Settings\Admin\Рабочий стол\ФОТО ПРОЕКТ\наряди куклу\IMG_20241102_1605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75281" y="1214422"/>
            <a:ext cx="2089563" cy="2786082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4107637"/>
            <a:ext cx="3667150" cy="275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142976" y="0"/>
            <a:ext cx="678661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«Моя малая Родина»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85794"/>
            <a:ext cx="2536031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452789"/>
            <a:ext cx="2553908" cy="3405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857232"/>
            <a:ext cx="257176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70" y="3500438"/>
            <a:ext cx="251817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1538" y="0"/>
            <a:ext cx="692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i="1" dirty="0" smtClean="0"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«День народного единства»</a:t>
            </a:r>
            <a:endParaRPr lang="ru-RU" sz="2400" b="1" i="1" dirty="0" smtClean="0">
              <a:solidFill>
                <a:srgbClr val="FF0000"/>
              </a:solidFill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6903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endParaRPr lang="ru-RU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b="10383"/>
          <a:stretch>
            <a:fillRect/>
          </a:stretch>
        </p:blipFill>
        <p:spPr bwMode="auto">
          <a:xfrm>
            <a:off x="2357422" y="1071546"/>
            <a:ext cx="43577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b="6978"/>
          <a:stretch>
            <a:fillRect/>
          </a:stretch>
        </p:blipFill>
        <p:spPr bwMode="auto">
          <a:xfrm>
            <a:off x="2786050" y="4214818"/>
            <a:ext cx="348144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1538" y="0"/>
            <a:ext cx="7000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err="1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Лэпбук</a:t>
            </a:r>
            <a:r>
              <a:rPr lang="ru-RU" sz="2400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 «День народного единства»</a:t>
            </a:r>
            <a:endParaRPr lang="ru-RU" sz="2400" i="1" dirty="0" smtClean="0"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dirty="0"/>
          </a:p>
        </p:txBody>
      </p:sp>
      <p:pic>
        <p:nvPicPr>
          <p:cNvPr id="4" name="Picture 2" descr="C:\Documents and Settings\Admin\Рабочий стол\ФОТО ПРОЕКТ\IMG_20241122_1634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857232"/>
            <a:ext cx="3571900" cy="2678925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857364"/>
            <a:ext cx="2893258" cy="3857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3643314"/>
            <a:ext cx="235745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8" y="1"/>
            <a:ext cx="913678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1538" y="113199"/>
            <a:ext cx="692948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t-RU" sz="3600" b="1" i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r>
              <a:rPr lang="tt-RU" sz="3600" b="1" i="1" dirty="0" smtClean="0">
                <a:solidFill>
                  <a:srgbClr val="FF0000"/>
                </a:solidFill>
                <a:latin typeface="Bookman Old Style" pitchFamily="18" charset="0"/>
              </a:rPr>
              <a:t>Оценка результата</a:t>
            </a:r>
            <a:endParaRPr lang="ru-RU" sz="3600" b="1" i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процессе реализации проекта дети рассуждали о том, что такое Родина, знакомились с историей нашей страны и узнавали о том, как происходило сплочение народа в труднейшие для страны времена.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детей</a:t>
            </a:r>
          </a:p>
          <a:p>
            <a:pPr algn="just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сформировались знания о России, как о многонациональной стране;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появились устойчивые знания о символике РФ;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сформировались базовые представления о государственном празднике РФ «День народного единства»;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сформировался интерес к изучению истории своей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t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Итог: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можно считать, что цель и задачи проекта выполнены.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744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1538" y="500042"/>
            <a:ext cx="7000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0" b="1" i="1" dirty="0" smtClean="0"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Спасибо за</a:t>
            </a:r>
            <a:r>
              <a:rPr lang="en-US" sz="4000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внимание!</a:t>
            </a:r>
            <a:endParaRPr lang="ru-RU" sz="4000" b="1" i="1" dirty="0"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214554"/>
            <a:ext cx="3071834" cy="4095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637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1538" y="-1"/>
            <a:ext cx="700092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600" b="1" i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lvl="0" algn="ctr"/>
            <a:r>
              <a:rPr lang="ru-RU" sz="3600" b="1" i="1" dirty="0" smtClean="0">
                <a:solidFill>
                  <a:srgbClr val="FF0000"/>
                </a:solidFill>
                <a:latin typeface="Bookman Old Style" pitchFamily="18" charset="0"/>
              </a:rPr>
              <a:t>Актуальность</a:t>
            </a:r>
            <a:endParaRPr lang="ru-RU" sz="2800" dirty="0" smtClean="0"/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Патриотизм – это чувство любви к Родине. Исторически сложилось так, что  любовь к Родине во все времена в Российском государстве была чертой национального характера. Но в силу последних перемен все более заметной стала утрата нашим обществом традиционного российского патриотического сознания. </a:t>
            </a: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Патриотическое воспитание детей является одной из основных задач дошкольного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учреждения. Задача педагога - отобрать из массы впечатлений, получаемых ребенком, наиболее доступные ему. Эпизоды, к которым привлекается внимание детей, должны быть яркими, образными, конкретными, вызывающими интерес. Отбор соответствующего материала позволяет формировать у дошкольников представление о том, чем славен родной край. </a:t>
            </a: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Чувство патриотизма многогранно по содержанию. Это и любовь к родным местам, и гордость за свой народ, и ощущение своей неразрывности с окружающим миром, и желание сохранять и приумножить богатство своей страны. Поэтому нашей задачей  является: развитие чувства ответственности и гордости за достижения страны – данные задачи решаются во всех видах детской деятельности: на занятиях, в играх, в труде, в быту.</a:t>
            </a:r>
          </a:p>
          <a:p>
            <a:pPr indent="457200"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42976" y="120402"/>
            <a:ext cx="685804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dirty="0" smtClean="0">
                <a:solidFill>
                  <a:srgbClr val="FF0000"/>
                </a:solidFill>
                <a:latin typeface="Bookman Old Style" pitchFamily="18" charset="0"/>
              </a:rPr>
              <a:t>Проблема</a:t>
            </a:r>
            <a:endParaRPr lang="ru-RU" sz="24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indent="457200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этим очевидна неотложность решения острейших проблем воспитания патриотизма в работе с детьми дошкольного возраста. Недостаток такого воспитания у детей виден сразу после первых проведенных занятий, бесед. Задача взрослых заключается в том, чтобы не только вызвать в детях чувство восхищения  родным городом, родной страной, но и чувства уважения к своему народу, чувство гордости за свою страну. Но никакие знания не дадут положительного результата, если  взрослый сам не будет восторгаться своей страной.</a:t>
            </a:r>
          </a:p>
          <a:p>
            <a:pPr indent="457200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– наше будущее. И независимо от того, какие пути и средства патриотического воспитания мы будем использовать, делать это мы должны постоянно. Главное – зародить в детях это великое чувство – быть  гражданином своей родины. С данной целью в нашей группе был реализован проект «День народного единства».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«День Народного Единства» сравнительно молодой общенародный праздник, хотя имеет корни, уходящие достаточно далеко в историческое прошлое нашего государства. Важность этого праздника не подвергается сомнению никем для кого целостность нашей страны и благополучие всех народов, проживающих на её территории, не является пустым звуком.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1538" y="142852"/>
            <a:ext cx="700092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800" b="1" dirty="0" smtClean="0">
              <a:solidFill>
                <a:srgbClr val="FF0000"/>
              </a:solidFill>
              <a:latin typeface="Bookman Old Style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  <a:cs typeface="Times New Roman" panose="02020603050405020304" pitchFamily="18" charset="0"/>
              </a:rPr>
              <a:t>Цель проекта: </a:t>
            </a:r>
            <a:endParaRPr lang="ru-RU" sz="2800" dirty="0" smtClean="0">
              <a:solidFill>
                <a:srgbClr val="FF0000"/>
              </a:solidFill>
              <a:latin typeface="Bookman Old Style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у детей нравственно-патриотических качеств, посредством углубленного знакомства с  праздником «День народного единства».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  <a:cs typeface="Times New Roman" panose="02020603050405020304" pitchFamily="18" charset="0"/>
              </a:rPr>
              <a:t>Задачи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Обучающие: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пробудить в детях чувство любви к своему краю;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познакомить с историей праздника «День народного единства»;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рассказать о людях, прославивших Родину.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 познавательный интерес к истории и культуре  родной страны – России. 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чувство гордости за Россию, эмоционально-ценностное отношение к своей стране;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уважение к русским воинам, национальным героям, желание им подражать.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42976" y="571480"/>
            <a:ext cx="68580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информационный, познавательный, творческий,</a:t>
            </a:r>
            <a:r>
              <a:rPr lang="ru-RU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краткосрочный.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воспитатель, дети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старшей-подготовительной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группы.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 проекта: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неделя.</a:t>
            </a:r>
          </a:p>
          <a:p>
            <a:pPr algn="just"/>
            <a:endParaRPr lang="ru-RU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Сроки реализации: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28.10-02.11.2024 г.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Предполагаемые результаты: 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совершенствование уровня знаний детей о своей стране;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проявление интереса детей к событиям, происходящим в стране;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формирование у детей первых чувств патриотизма (гордость за свою Родину, уважение традиций);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приобретение детьми навыков социального  общения со взрослыми и сверстниками.</a:t>
            </a:r>
          </a:p>
          <a:p>
            <a:pPr algn="just"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1538" y="214290"/>
            <a:ext cx="7000924" cy="7755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i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Bookman Old Style" pitchFamily="18" charset="0"/>
              </a:rPr>
              <a:t>Содержание проекта:</a:t>
            </a:r>
          </a:p>
          <a:p>
            <a:pPr algn="ctr"/>
            <a:endParaRPr lang="ru-RU" sz="2800" b="1" i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выбор форм и методов работы с детьми;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определение необходимого материала (дидактические пособия, литература, игры);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планирование работы по реализации проекта.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Основной этап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проведение цикла познавательных занятий;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изготовление дидактических игр;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консультации для родителей, папка-передвижка.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Заключительный этап	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обновление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, пополнение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«Патриотического уголка»;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изготовление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«О дне народного единства»;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создание картотеки подвижных игр народов России: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подведение итогов проекта, анализ полученных результатов.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 </a:t>
            </a:r>
            <a:endParaRPr lang="ru-RU" b="1" dirty="0" smtClean="0"/>
          </a:p>
          <a:p>
            <a:endParaRPr lang="ru-RU" b="1" dirty="0" smtClean="0"/>
          </a:p>
          <a:p>
            <a:endParaRPr lang="ru-RU" dirty="0" smtClean="0"/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142976" y="214290"/>
            <a:ext cx="68580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  <a:cs typeface="Times New Roman" panose="02020603050405020304" pitchFamily="18" charset="0"/>
              </a:rPr>
              <a:t>Знакомство с символами России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786190"/>
            <a:ext cx="2214578" cy="2952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785794"/>
            <a:ext cx="2214577" cy="295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786190"/>
            <a:ext cx="219671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5" y="785794"/>
            <a:ext cx="219671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928670"/>
            <a:ext cx="257176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857364"/>
            <a:ext cx="2589627" cy="34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3071810"/>
            <a:ext cx="2589660" cy="345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071538" y="214290"/>
            <a:ext cx="7000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  <a:cs typeface="Times New Roman" panose="02020603050405020304" pitchFamily="18" charset="0"/>
              </a:rPr>
              <a:t>Дидактическая игра «Собери картинку»</a:t>
            </a:r>
            <a:endParaRPr lang="ru-RU" sz="2400" dirty="0" smtClean="0">
              <a:solidFill>
                <a:srgbClr val="FF0000"/>
              </a:solidFill>
              <a:latin typeface="Bookman Old Style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Videos\Documents\ПРОЕКТ\день народного единства\21731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214554"/>
            <a:ext cx="326828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928670"/>
            <a:ext cx="3232570" cy="431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14414" y="214290"/>
            <a:ext cx="6786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  <a:cs typeface="Times New Roman" panose="02020603050405020304" pitchFamily="18" charset="0"/>
              </a:rPr>
              <a:t>Игра с фонариком «Символы России»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600</Words>
  <Application>Microsoft Office PowerPoint</Application>
  <PresentationFormat>Экран (4:3)</PresentationFormat>
  <Paragraphs>108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Admin</cp:lastModifiedBy>
  <cp:revision>117</cp:revision>
  <cp:lastPrinted>2020-10-27T13:46:39Z</cp:lastPrinted>
  <dcterms:created xsi:type="dcterms:W3CDTF">2018-01-15T15:50:51Z</dcterms:created>
  <dcterms:modified xsi:type="dcterms:W3CDTF">2008-05-07T02:43:13Z</dcterms:modified>
</cp:coreProperties>
</file>