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81" r:id="rId3"/>
    <p:sldId id="269" r:id="rId4"/>
    <p:sldId id="285" r:id="rId5"/>
    <p:sldId id="259" r:id="rId6"/>
    <p:sldId id="273" r:id="rId7"/>
    <p:sldId id="286" r:id="rId8"/>
    <p:sldId id="287" r:id="rId9"/>
    <p:sldId id="275" r:id="rId10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333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5" autoAdjust="0"/>
    <p:restoredTop sz="94660"/>
  </p:normalViewPr>
  <p:slideViewPr>
    <p:cSldViewPr>
      <p:cViewPr varScale="1">
        <p:scale>
          <a:sx n="70" d="100"/>
          <a:sy n="70" d="100"/>
        </p:scale>
        <p:origin x="128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83D9DCB-DA9C-49BB-82D7-F9D52BCC032F}" type="datetimeFigureOut">
              <a:rPr lang="ru-RU"/>
              <a:pPr>
                <a:defRPr/>
              </a:pPr>
              <a:t>25.01.2024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66E530D-4ADA-45DD-9C4F-C59940B305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7537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54ED5-1692-4C0F-AFA5-DB866CEE073C}" type="datetimeFigureOut">
              <a:rPr lang="ru-RU"/>
              <a:pPr>
                <a:defRPr/>
              </a:pPr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8409B-0C73-4934-A48F-16D379354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221398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DF04C-5368-4630-82AD-5D765AAE37D2}" type="datetimeFigureOut">
              <a:rPr lang="ru-RU"/>
              <a:pPr>
                <a:defRPr/>
              </a:pPr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397F6-6D8B-4B84-B8C5-DE6D4C1D90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43874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014C0-2BFB-4FA7-941B-9450C024E9EA}" type="datetimeFigureOut">
              <a:rPr lang="ru-RU"/>
              <a:pPr>
                <a:defRPr/>
              </a:pPr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02915-84F0-4A49-AB3C-78728AF10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690392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79AE8-56FC-46B8-8C67-391147FE305D}" type="datetimeFigureOut">
              <a:rPr lang="ru-RU"/>
              <a:pPr>
                <a:defRPr/>
              </a:pPr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8F000-5950-485B-AB7F-7055316A26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3486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2F85F-71D7-4E06-923C-CD17854EE867}" type="datetimeFigureOut">
              <a:rPr lang="ru-RU"/>
              <a:pPr>
                <a:defRPr/>
              </a:pPr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A06E8-EF3B-40AE-9857-8440783BE1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093381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C4C82-33AA-43E1-B52B-94D9A95DB330}" type="datetimeFigureOut">
              <a:rPr lang="ru-RU"/>
              <a:pPr>
                <a:defRPr/>
              </a:pPr>
              <a:t>25.01.2024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264B3-B013-48DB-BB66-D4C378CF4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819897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7E5B3-CF14-46DF-AD92-A83A36B3F5EC}" type="datetimeFigureOut">
              <a:rPr lang="ru-RU"/>
              <a:pPr>
                <a:defRPr/>
              </a:pPr>
              <a:t>25.01.2024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D9677-482C-485A-8C31-F8D73671B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919167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ED6B3-CB7C-42ED-B682-DCF7B6F9F8AC}" type="datetimeFigureOut">
              <a:rPr lang="ru-RU"/>
              <a:pPr>
                <a:defRPr/>
              </a:pPr>
              <a:t>25.01.2024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F6917-5299-4B98-8E42-8EAB732AB9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1652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4CCF7-22DC-4E72-95A0-6B54D150371D}" type="datetimeFigureOut">
              <a:rPr lang="ru-RU"/>
              <a:pPr>
                <a:defRPr/>
              </a:pPr>
              <a:t>25.01.2024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2D197-9571-46A4-BF4A-03876C755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14823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23D8D-F06C-4287-A908-1383A51C864D}" type="datetimeFigureOut">
              <a:rPr lang="ru-RU"/>
              <a:pPr>
                <a:defRPr/>
              </a:pPr>
              <a:t>25.01.2024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73E91-CDC0-4875-954B-C1F14EA9E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177962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8B61B-3143-43A3-B34E-DF2D5AC24F17}" type="datetimeFigureOut">
              <a:rPr lang="ru-RU"/>
              <a:pPr>
                <a:defRPr/>
              </a:pPr>
              <a:t>25.01.2024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00451-D680-4342-9990-4A0B13329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325560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4DC2FC7-2678-4A26-9C97-ECB5FFD621AC}" type="datetimeFigureOut">
              <a:rPr lang="ru-RU"/>
              <a:pPr>
                <a:defRPr/>
              </a:pPr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3BE2A3-2471-4B24-A863-400E89AD49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wip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835150" y="188913"/>
            <a:ext cx="6409258" cy="5762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ХМР «Детский сад «Березка» п. </a:t>
            </a:r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Горноправдинск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1285860"/>
            <a:ext cx="5715040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художественно-эстетических способностей детей старшего дошкольного возраста средствами нетрадиционного рисования 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3929066"/>
            <a:ext cx="5572164" cy="2071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/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Русанова Т. В.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75063" y="6092825"/>
            <a:ext cx="1800225" cy="333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84116" y="2786058"/>
            <a:ext cx="51311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Техника рисования витражей с детьми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08175" y="333375"/>
            <a:ext cx="5327650" cy="431800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A633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витраж?</a:t>
            </a:r>
            <a:endParaRPr lang="ru-RU" sz="3200" dirty="0">
              <a:solidFill>
                <a:srgbClr val="A633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57224" y="928670"/>
            <a:ext cx="2357454" cy="2257643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908175" y="692150"/>
            <a:ext cx="5256213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"/>
          <p:cNvSpPr txBox="1">
            <a:spLocks noChangeArrowheads="1"/>
          </p:cNvSpPr>
          <p:nvPr/>
        </p:nvSpPr>
        <p:spPr bwMode="auto">
          <a:xfrm>
            <a:off x="4067944" y="705471"/>
            <a:ext cx="4320480" cy="2800767"/>
          </a:xfrm>
          <a:prstGeom prst="rect">
            <a:avLst/>
          </a:prstGeom>
          <a:solidFill>
            <a:srgbClr val="FFFFFF">
              <a:alpha val="57000"/>
            </a:srgbClr>
          </a:solidFill>
          <a:ln>
            <a:noFill/>
          </a:ln>
          <a:effectLst/>
          <a:extLst/>
        </p:spPr>
        <p:txBody>
          <a:bodyPr wrap="square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269875" algn="just">
              <a:spcBef>
                <a:spcPct val="0"/>
              </a:spcBef>
              <a:buNone/>
              <a:defRPr/>
            </a:pP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Слово «витраж» в переводе с латинского языка обозначает «стекло». </a:t>
            </a:r>
            <a:endParaRPr lang="ru-RU" sz="2000" b="1" i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269875" algn="just">
              <a:spcBef>
                <a:spcPct val="0"/>
              </a:spcBef>
              <a:buNone/>
              <a:defRPr/>
            </a:pPr>
            <a:endParaRPr lang="ru-RU" sz="1600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269875" algn="just">
              <a:spcBef>
                <a:spcPct val="0"/>
              </a:spcBef>
              <a:buNone/>
              <a:defRPr/>
            </a:pP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Витраж (роспись по стеклу) - древний вид декоративно - прикладного искусства, мастера создавали и создают удивительные творения.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r="12201"/>
          <a:stretch/>
        </p:blipFill>
        <p:spPr>
          <a:xfrm rot="5400000">
            <a:off x="5315777" y="2970976"/>
            <a:ext cx="2482407" cy="4255716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6" descr="http://static.stroyprosto.com.ua/media/cke/antonwol+777@gmail.com/2012/12/11/antonwol+777@gmail.com_2012.12.11_07.23.25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3643314"/>
            <a:ext cx="3380300" cy="2242762"/>
          </a:xfrm>
          <a:prstGeom prst="rect">
            <a:avLst/>
          </a:prstGeom>
          <a:solidFill>
            <a:schemeClr val="accent1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591766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677988" y="301625"/>
            <a:ext cx="6408737" cy="431800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A633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Старинные витражи</a:t>
            </a:r>
            <a:endParaRPr lang="ru-RU" sz="3200" b="1" dirty="0">
              <a:solidFill>
                <a:srgbClr val="A633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>
          <a:xfrm>
            <a:off x="3867964" y="734833"/>
            <a:ext cx="5672138" cy="339725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>
            <a:spAutoFit/>
          </a:bodyPr>
          <a:lstStyle/>
          <a:p>
            <a:pPr marL="0" indent="269875" algn="just">
              <a:spcBef>
                <a:spcPct val="0"/>
              </a:spcBef>
              <a:buFontTx/>
              <a:buNone/>
              <a:defRPr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В старину витражи можно было увидеть: 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677988" y="692150"/>
            <a:ext cx="6408737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"/>
          <p:cNvSpPr txBox="1">
            <a:spLocks noChangeArrowheads="1"/>
          </p:cNvSpPr>
          <p:nvPr/>
        </p:nvSpPr>
        <p:spPr bwMode="auto">
          <a:xfrm>
            <a:off x="6027790" y="1000108"/>
            <a:ext cx="312578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269875" algn="ctr">
              <a:spcBef>
                <a:spcPct val="0"/>
              </a:spcBef>
              <a:buFontTx/>
              <a:buNone/>
              <a:defRPr/>
            </a:pP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окнах и потолках храмов, церкви, соборов и замков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20" y="969419"/>
            <a:ext cx="3030088" cy="4075468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4" y="1571612"/>
            <a:ext cx="3240360" cy="2430270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8" t="5044" r="9862" b="7003"/>
          <a:stretch/>
        </p:blipFill>
        <p:spPr>
          <a:xfrm>
            <a:off x="5643570" y="4143380"/>
            <a:ext cx="3124720" cy="2450761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04" y="4143380"/>
            <a:ext cx="3113507" cy="2414735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677988" y="301625"/>
            <a:ext cx="6408737" cy="431800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A633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Витражи</a:t>
            </a:r>
            <a:r>
              <a:rPr lang="ru-RU" sz="3200" dirty="0" smtClean="0">
                <a:solidFill>
                  <a:srgbClr val="A633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A633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современном интерьере</a:t>
            </a:r>
            <a:endParaRPr lang="ru-RU" sz="3200" b="1" dirty="0">
              <a:solidFill>
                <a:srgbClr val="A633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>
          <a:xfrm>
            <a:off x="3292475" y="688113"/>
            <a:ext cx="5672138" cy="584775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spAutoFit/>
          </a:bodyPr>
          <a:lstStyle/>
          <a:p>
            <a:pPr marL="0" indent="269875" algn="just">
              <a:spcBef>
                <a:spcPct val="0"/>
              </a:spcBef>
              <a:buFontTx/>
              <a:buNone/>
              <a:defRPr/>
            </a:pPr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269875" algn="just">
              <a:spcBef>
                <a:spcPct val="0"/>
              </a:spcBef>
              <a:buFontTx/>
              <a:buNone/>
              <a:defRPr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наши дни витраж находит очень широкое применение: 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677988" y="692150"/>
            <a:ext cx="6408737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"/>
          <p:cNvSpPr txBox="1">
            <a:spLocks noChangeArrowheads="1"/>
          </p:cNvSpPr>
          <p:nvPr/>
        </p:nvSpPr>
        <p:spPr bwMode="auto">
          <a:xfrm>
            <a:off x="5556865" y="1193937"/>
            <a:ext cx="312578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269875">
              <a:spcBef>
                <a:spcPct val="0"/>
              </a:spcBef>
              <a:buFontTx/>
              <a:buNone/>
              <a:defRPr/>
            </a:pP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окна и двери со стеклянными</a:t>
            </a:r>
          </a:p>
          <a:p>
            <a:pPr marL="0" indent="269875">
              <a:spcBef>
                <a:spcPct val="0"/>
              </a:spcBef>
              <a:buFontTx/>
              <a:buNone/>
              <a:defRPr/>
            </a:pP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вставками;</a:t>
            </a:r>
          </a:p>
        </p:txBody>
      </p:sp>
      <p:sp>
        <p:nvSpPr>
          <p:cNvPr id="23" name="Rectangle 1"/>
          <p:cNvSpPr txBox="1">
            <a:spLocks noChangeArrowheads="1"/>
          </p:cNvSpPr>
          <p:nvPr/>
        </p:nvSpPr>
        <p:spPr bwMode="auto">
          <a:xfrm>
            <a:off x="5508625" y="2000241"/>
            <a:ext cx="3455988" cy="349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269875">
              <a:spcBef>
                <a:spcPct val="0"/>
              </a:spcBef>
              <a:buFontTx/>
              <a:buNone/>
              <a:defRPr/>
            </a:pP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межкомнатные перегородки,</a:t>
            </a:r>
          </a:p>
          <a:p>
            <a:pPr marL="0" indent="269875">
              <a:spcBef>
                <a:spcPct val="0"/>
              </a:spcBef>
              <a:buFontTx/>
              <a:buNone/>
              <a:defRPr/>
            </a:pP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ниши, ширмы;</a:t>
            </a:r>
          </a:p>
        </p:txBody>
      </p:sp>
      <p:sp>
        <p:nvSpPr>
          <p:cNvPr id="27" name="Rectangle 1"/>
          <p:cNvSpPr txBox="1">
            <a:spLocks noChangeArrowheads="1"/>
          </p:cNvSpPr>
          <p:nvPr/>
        </p:nvSpPr>
        <p:spPr bwMode="auto">
          <a:xfrm>
            <a:off x="5508625" y="1714488"/>
            <a:ext cx="2808288" cy="34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269875">
              <a:spcBef>
                <a:spcPct val="0"/>
              </a:spcBef>
              <a:buFontTx/>
              <a:buNone/>
              <a:defRPr/>
            </a:pP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уличные ограждения;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429256" y="2428868"/>
            <a:ext cx="32861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различные предметы декора,   </a:t>
            </a:r>
          </a:p>
          <a:p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украшения.</a:t>
            </a:r>
            <a:endParaRPr lang="ru-RU" sz="1600" dirty="0"/>
          </a:p>
        </p:txBody>
      </p:sp>
      <p:pic>
        <p:nvPicPr>
          <p:cNvPr id="20" name="Picture 2" descr="Витражные вазы фот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48264">
            <a:off x="370625" y="3958468"/>
            <a:ext cx="3437469" cy="2285701"/>
          </a:xfrm>
          <a:prstGeom prst="rect">
            <a:avLst/>
          </a:prstGeom>
          <a:solidFill>
            <a:schemeClr val="accent1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2429">
            <a:off x="3229802" y="3908584"/>
            <a:ext cx="3389585" cy="2194856"/>
          </a:xfrm>
          <a:prstGeom prst="rect">
            <a:avLst/>
          </a:prstGeom>
          <a:solidFill>
            <a:schemeClr val="accent2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pic>
      <p:pic>
        <p:nvPicPr>
          <p:cNvPr id="24" name="Picture 4" descr="Витраж на окнах в ванной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000108"/>
            <a:ext cx="3294472" cy="2215224"/>
          </a:xfrm>
          <a:prstGeom prst="rect">
            <a:avLst/>
          </a:prstGeom>
          <a:solidFill>
            <a:schemeClr val="accent1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pic>
      <p:pic>
        <p:nvPicPr>
          <p:cNvPr id="25" name="Picture 2" descr="http://cs3.livemaster.ru/zhurnalfoto/8/8/3/14020418025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54" y="1571612"/>
            <a:ext cx="2270141" cy="1857388"/>
          </a:xfrm>
          <a:prstGeom prst="rect">
            <a:avLst/>
          </a:prstGeom>
          <a:solidFill>
            <a:schemeClr val="accent1"/>
          </a:solidFill>
          <a:ln w="38100" algn="ctr">
            <a:solidFill>
              <a:srgbClr val="A63330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pic>
      <p:pic>
        <p:nvPicPr>
          <p:cNvPr id="26" name="Picture 2" descr="Витражные элементы в интерьере квартиры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30665">
            <a:off x="6458712" y="4106838"/>
            <a:ext cx="2276509" cy="2236991"/>
          </a:xfrm>
          <a:prstGeom prst="rect">
            <a:avLst/>
          </a:prstGeom>
          <a:solidFill>
            <a:schemeClr val="accent1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19591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214414" y="5143512"/>
            <a:ext cx="6572296" cy="1428760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Первоначально ребёнок выбирает то, что он хочет нарисовать. Можно распечатать уже готовую картинку для раскрашивания. Детали </a:t>
            </a: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быть более 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менее крупными.</a:t>
            </a:r>
            <a:endParaRPr lang="ru-RU" sz="2000" i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043608" y="692696"/>
            <a:ext cx="7560840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429124" y="2071678"/>
            <a:ext cx="4500594" cy="2071702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5850" lvl="2" indent="-171450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Небольшие емкости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5850" lvl="2" indent="-171450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Клей ПВА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5850" lvl="2" indent="-171450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Гуашь</a:t>
            </a:r>
          </a:p>
          <a:p>
            <a:pPr marL="1085850" lvl="2" indent="-171450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Плотная клеенка (файл)</a:t>
            </a:r>
          </a:p>
          <a:p>
            <a:pPr marL="1085850" lvl="2" indent="-171450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Рисунки для раскрашивания 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688974" y="333375"/>
            <a:ext cx="8167679" cy="431800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A633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витражей </a:t>
            </a:r>
            <a:endParaRPr lang="ru-RU" sz="3200" b="1" dirty="0">
              <a:solidFill>
                <a:srgbClr val="A633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285860"/>
            <a:ext cx="4381531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7544" y="333375"/>
            <a:ext cx="8352928" cy="431800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A633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витражей</a:t>
            </a:r>
            <a:endParaRPr lang="ru-RU" sz="3200" b="1" dirty="0">
              <a:solidFill>
                <a:srgbClr val="A633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899610" y="695761"/>
            <a:ext cx="7488795" cy="17323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142976" y="857232"/>
            <a:ext cx="7000924" cy="200026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endParaRPr lang="ru-RU" sz="2000" b="1" i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Рисунок нужно положить в файл. Далее ребёнку предстоит сделать контур будущего витража, обвести клеем ПВА, равномерно нажимая на </a:t>
            </a: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тюбик. Нажим должен быть слабым, чтобы линия получилась ровная и красивая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Когда контур нанесен, ему нужно дать время для просыхания. </a:t>
            </a:r>
          </a:p>
          <a:p>
            <a:pPr algn="just"/>
            <a:endParaRPr lang="ru-RU" sz="2000" b="1" i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>
              <a:solidFill>
                <a:schemeClr val="accent5">
                  <a:lumMod val="50000"/>
                </a:schemeClr>
              </a:solidFill>
              <a:latin typeface="Verdana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14232">
            <a:off x="5431498" y="3013202"/>
            <a:ext cx="2553908" cy="34052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45040">
            <a:off x="1544709" y="3041885"/>
            <a:ext cx="2571768" cy="3429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83568" y="333375"/>
            <a:ext cx="8013771" cy="431800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A633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витражей</a:t>
            </a:r>
            <a:endParaRPr lang="ru-RU" sz="3200" b="1" dirty="0">
              <a:solidFill>
                <a:srgbClr val="A633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971600" y="713083"/>
            <a:ext cx="7416824" cy="1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51520" y="1036935"/>
            <a:ext cx="4834382" cy="2034876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Через сутки, когда контур просохнет, можно приступить к раскрашиванию. Заполняем </a:t>
            </a: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соответствующим 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цветом каждый обведенный кусочек </a:t>
            </a: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даём просохнуть ещё сутки. </a:t>
            </a:r>
          </a:p>
        </p:txBody>
      </p:sp>
      <p:pic>
        <p:nvPicPr>
          <p:cNvPr id="1026" name="Picture 2" descr="C:\Documents and Settings\Admin\Рабочий стол\ВИТРАЖИ\IMG_20240122_1655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56410">
            <a:off x="513526" y="3492767"/>
            <a:ext cx="2035983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27925">
            <a:off x="2935545" y="3775770"/>
            <a:ext cx="2048306" cy="2731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2" descr="C:\Documents and Settings\Admin\Рабочий стол\ВИТРАЖИ\IMG_20240123_1130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35187">
            <a:off x="5166178" y="1237184"/>
            <a:ext cx="1821636" cy="2428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3" descr="C:\Documents and Settings\Admin\Рабочий стол\ВИТРАЖИ\IMG_20240123_07424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673606">
            <a:off x="6938449" y="2228793"/>
            <a:ext cx="1857388" cy="24765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Documents and Settings\Admin\Рабочий стол\ВИТРАЖИ\IMG_20240123_11294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0694" y="4286256"/>
            <a:ext cx="2786082" cy="20895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318813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11560" y="333375"/>
            <a:ext cx="8085779" cy="431800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A633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витражей</a:t>
            </a:r>
            <a:endParaRPr lang="ru-RU" sz="3200" b="1" dirty="0">
              <a:solidFill>
                <a:srgbClr val="A6333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971600" y="713083"/>
            <a:ext cx="7488832" cy="1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23528" y="857232"/>
            <a:ext cx="4618358" cy="1500198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следующий день можно отклеивать рисунок от файла и приклеивать на любую ровную поверхность.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636912"/>
            <a:ext cx="2818896" cy="37585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886" y="1484784"/>
            <a:ext cx="3921900" cy="52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6996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465143" y="501263"/>
            <a:ext cx="5664221" cy="64294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3200" b="1" dirty="0">
              <a:solidFill>
                <a:srgbClr val="A63330"/>
              </a:solidFill>
              <a:latin typeface="Boister" pitchFamily="18" charset="0"/>
            </a:endParaRPr>
          </a:p>
        </p:txBody>
      </p:sp>
      <p:sp>
        <p:nvSpPr>
          <p:cNvPr id="18437" name="Заголовок 1"/>
          <p:cNvSpPr txBox="1">
            <a:spLocks/>
          </p:cNvSpPr>
          <p:nvPr/>
        </p:nvSpPr>
        <p:spPr bwMode="auto">
          <a:xfrm>
            <a:off x="1092982" y="2060848"/>
            <a:ext cx="7102498" cy="18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3800" b="1" i="1" dirty="0" smtClean="0">
                <a:solidFill>
                  <a:srgbClr val="A6333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800" b="1" i="1" dirty="0">
              <a:solidFill>
                <a:srgbClr val="A6333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41" name="Заголовок 1"/>
          <p:cNvSpPr txBox="1">
            <a:spLocks/>
          </p:cNvSpPr>
          <p:nvPr/>
        </p:nvSpPr>
        <p:spPr bwMode="auto">
          <a:xfrm>
            <a:off x="2051844" y="953317"/>
            <a:ext cx="2592387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ru-RU" dirty="0">
              <a:solidFill>
                <a:schemeClr val="accent5">
                  <a:lumMod val="50000"/>
                </a:schemeClr>
              </a:solidFill>
              <a:latin typeface="Boister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"/>
</p:tagLst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5156</TotalTime>
  <Words>279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Boister</vt:lpstr>
      <vt:lpstr>Calibri</vt:lpstr>
      <vt:lpstr>Monotype Corsiva</vt:lpstr>
      <vt:lpstr>Times New Roman</vt:lpstr>
      <vt:lpstr>Verdana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полюлюлю</dc:title>
  <dc:creator>Пользователь</dc:creator>
  <cp:lastModifiedBy>HP</cp:lastModifiedBy>
  <cp:revision>238</cp:revision>
  <cp:lastPrinted>2015-03-15T11:25:06Z</cp:lastPrinted>
  <dcterms:created xsi:type="dcterms:W3CDTF">2015-03-07T10:45:50Z</dcterms:created>
  <dcterms:modified xsi:type="dcterms:W3CDTF">2024-01-25T06:05:49Z</dcterms:modified>
</cp:coreProperties>
</file>